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8" r:id="rId5"/>
    <p:sldId id="269" r:id="rId6"/>
    <p:sldId id="270" r:id="rId7"/>
    <p:sldId id="271" r:id="rId8"/>
    <p:sldId id="260" r:id="rId9"/>
    <p:sldId id="262" r:id="rId10"/>
    <p:sldId id="266" r:id="rId11"/>
    <p:sldId id="267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83F0-C9F3-4C48-9497-4EA656040913}" type="datetimeFigureOut">
              <a:rPr lang="nl-NL" smtClean="0"/>
              <a:t>4-3-2018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EAC16-4193-41EC-AB25-86004D545F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383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83F0-C9F3-4C48-9497-4EA656040913}" type="datetimeFigureOut">
              <a:rPr lang="nl-NL" smtClean="0"/>
              <a:t>4-3-2018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EAC16-4193-41EC-AB25-86004D545F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202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83F0-C9F3-4C48-9497-4EA656040913}" type="datetimeFigureOut">
              <a:rPr lang="nl-NL" smtClean="0"/>
              <a:t>4-3-2018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EAC16-4193-41EC-AB25-86004D545F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0814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83F0-C9F3-4C48-9497-4EA656040913}" type="datetimeFigureOut">
              <a:rPr lang="nl-NL" smtClean="0"/>
              <a:t>4-3-2018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EAC16-4193-41EC-AB25-86004D545F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5270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83F0-C9F3-4C48-9497-4EA656040913}" type="datetimeFigureOut">
              <a:rPr lang="nl-NL" smtClean="0"/>
              <a:t>4-3-2018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EAC16-4193-41EC-AB25-86004D545F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4974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83F0-C9F3-4C48-9497-4EA656040913}" type="datetimeFigureOut">
              <a:rPr lang="nl-NL" smtClean="0"/>
              <a:t>4-3-2018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EAC16-4193-41EC-AB25-86004D545F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1964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83F0-C9F3-4C48-9497-4EA656040913}" type="datetimeFigureOut">
              <a:rPr lang="nl-NL" smtClean="0"/>
              <a:t>4-3-2018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EAC16-4193-41EC-AB25-86004D545F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8384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83F0-C9F3-4C48-9497-4EA656040913}" type="datetimeFigureOut">
              <a:rPr lang="nl-NL" smtClean="0"/>
              <a:t>4-3-2018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EAC16-4193-41EC-AB25-86004D545F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1905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83F0-C9F3-4C48-9497-4EA656040913}" type="datetimeFigureOut">
              <a:rPr lang="nl-NL" smtClean="0"/>
              <a:t>4-3-2018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EAC16-4193-41EC-AB25-86004D545F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374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83F0-C9F3-4C48-9497-4EA656040913}" type="datetimeFigureOut">
              <a:rPr lang="nl-NL" smtClean="0"/>
              <a:t>4-3-2018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EAC16-4193-41EC-AB25-86004D545F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9004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83F0-C9F3-4C48-9497-4EA656040913}" type="datetimeFigureOut">
              <a:rPr lang="nl-NL" smtClean="0"/>
              <a:t>4-3-2018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EAC16-4193-41EC-AB25-86004D545F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8660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A83F0-C9F3-4C48-9497-4EA656040913}" type="datetimeFigureOut">
              <a:rPr lang="nl-NL" smtClean="0"/>
              <a:t>4-3-2018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EAC16-4193-41EC-AB25-86004D545F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8405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Morfologie blad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7016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Opbouw blad 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6184" y="1256265"/>
            <a:ext cx="7458890" cy="514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462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dirty="0" smtClean="0"/>
              <a:t>Een blad </a:t>
            </a:r>
            <a:r>
              <a:rPr lang="nl-NL" dirty="0" smtClean="0"/>
              <a:t>bestaat, van de bovenkant naar de onderkant, in principe uit de volgende weefsels:</a:t>
            </a:r>
          </a:p>
          <a:p>
            <a:r>
              <a:rPr lang="nl-NL" dirty="0" smtClean="0"/>
              <a:t>Waslaag (</a:t>
            </a:r>
            <a:r>
              <a:rPr lang="nl-NL" dirty="0" err="1" smtClean="0"/>
              <a:t>cuticula</a:t>
            </a:r>
            <a:r>
              <a:rPr lang="nl-NL" dirty="0" smtClean="0"/>
              <a:t>)</a:t>
            </a:r>
            <a:r>
              <a:rPr lang="nl-NL" dirty="0" smtClean="0"/>
              <a:t> </a:t>
            </a:r>
            <a:r>
              <a:rPr lang="nl-NL" dirty="0" smtClean="0"/>
              <a:t>die geen water doorlaat</a:t>
            </a:r>
          </a:p>
          <a:p>
            <a:r>
              <a:rPr lang="nl-NL" dirty="0" smtClean="0"/>
              <a:t>Opperhuid (epidermis), </a:t>
            </a:r>
            <a:r>
              <a:rPr lang="nl-NL" dirty="0" smtClean="0"/>
              <a:t>waarin meestal weinig of geen huidmondjes zijn te vinden</a:t>
            </a:r>
          </a:p>
          <a:p>
            <a:r>
              <a:rPr lang="nl-NL" dirty="0" smtClean="0"/>
              <a:t>Bladmoes </a:t>
            </a:r>
            <a:r>
              <a:rPr lang="nl-NL" dirty="0" smtClean="0"/>
              <a:t>(</a:t>
            </a:r>
            <a:r>
              <a:rPr lang="nl-NL" dirty="0" err="1" smtClean="0"/>
              <a:t>parenchymatische</a:t>
            </a:r>
            <a:r>
              <a:rPr lang="nl-NL" dirty="0" smtClean="0"/>
              <a:t> weefsel) met vaatbundels: </a:t>
            </a:r>
          </a:p>
          <a:p>
            <a:pPr lvl="1"/>
            <a:r>
              <a:rPr lang="nl-NL" dirty="0" smtClean="0"/>
              <a:t>palissadeparenchym: een laag van hoge, chloroplastrijke cellen], en verantwoordelijk voor de fotosynthese</a:t>
            </a:r>
          </a:p>
          <a:p>
            <a:pPr lvl="1"/>
            <a:r>
              <a:rPr lang="nl-NL" dirty="0" smtClean="0"/>
              <a:t>vaatbundels, de nerven van het blad</a:t>
            </a:r>
          </a:p>
          <a:p>
            <a:pPr lvl="1"/>
            <a:r>
              <a:rPr lang="nl-NL" dirty="0" smtClean="0"/>
              <a:t>sponsparenchym, een los weefsel van chloroplastrijke cellen, met veel luchtholten tussen de cellen</a:t>
            </a:r>
          </a:p>
          <a:p>
            <a:r>
              <a:rPr lang="nl-NL" dirty="0" err="1" smtClean="0"/>
              <a:t>Onderopperhuid</a:t>
            </a:r>
            <a:r>
              <a:rPr lang="nl-NL" dirty="0" smtClean="0"/>
              <a:t> (epidermis), </a:t>
            </a:r>
            <a:r>
              <a:rPr lang="nl-NL" dirty="0" smtClean="0"/>
              <a:t>onderste afsluitende cellaag, meestal met huidmondjes die de transpiratie regelen</a:t>
            </a:r>
          </a:p>
          <a:p>
            <a:r>
              <a:rPr lang="nl-NL" dirty="0" smtClean="0"/>
              <a:t>Waslaag (</a:t>
            </a:r>
            <a:r>
              <a:rPr lang="nl-NL" dirty="0" err="1" smtClean="0"/>
              <a:t>cuticula</a:t>
            </a:r>
            <a:r>
              <a:rPr lang="nl-NL" dirty="0" smtClean="0"/>
              <a:t>), </a:t>
            </a:r>
            <a:r>
              <a:rPr lang="nl-NL" dirty="0" smtClean="0"/>
              <a:t>de onderste wasachtige laag, die geen water doorlaat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21269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Onderdelen van het blad 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4922" y="1855875"/>
            <a:ext cx="5762156" cy="429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395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</a:t>
            </a:r>
            <a:r>
              <a:rPr lang="nl-NL" dirty="0" smtClean="0"/>
              <a:t>ladvormen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Grootste breedte in het midden:</a:t>
            </a:r>
          </a:p>
          <a:p>
            <a:pPr lvl="1"/>
            <a:r>
              <a:rPr lang="nl-NL" dirty="0" smtClean="0"/>
              <a:t>Ovaal (Malus)</a:t>
            </a:r>
          </a:p>
          <a:p>
            <a:pPr lvl="1"/>
            <a:endParaRPr lang="nl-NL" dirty="0"/>
          </a:p>
          <a:p>
            <a:pPr lvl="1"/>
            <a:r>
              <a:rPr lang="nl-NL" dirty="0" smtClean="0"/>
              <a:t>Langwerpig (Prunus)</a:t>
            </a:r>
          </a:p>
          <a:p>
            <a:pPr lvl="1"/>
            <a:endParaRPr lang="nl-NL" dirty="0"/>
          </a:p>
          <a:p>
            <a:pPr lvl="1"/>
            <a:r>
              <a:rPr lang="nl-NL" dirty="0" smtClean="0"/>
              <a:t>Lancetvormig (</a:t>
            </a:r>
            <a:r>
              <a:rPr lang="nl-NL" dirty="0" err="1" smtClean="0"/>
              <a:t>Salix</a:t>
            </a:r>
            <a:r>
              <a:rPr lang="nl-NL" dirty="0" smtClean="0"/>
              <a:t>)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6129" y="233279"/>
            <a:ext cx="3359739" cy="252069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8964" y="2259738"/>
            <a:ext cx="3379692" cy="253476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7530" y="4101373"/>
            <a:ext cx="3346270" cy="250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080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Grootse breedte onder het midden:</a:t>
            </a:r>
          </a:p>
          <a:p>
            <a:pPr lvl="1"/>
            <a:r>
              <a:rPr lang="nl-NL" dirty="0" smtClean="0"/>
              <a:t>Eirond (Sering)</a:t>
            </a:r>
          </a:p>
          <a:p>
            <a:pPr lvl="1"/>
            <a:r>
              <a:rPr lang="nl-NL" dirty="0" smtClean="0"/>
              <a:t>Hartvormig (Linde)</a:t>
            </a:r>
          </a:p>
          <a:p>
            <a:pPr lvl="1"/>
            <a:r>
              <a:rPr lang="nl-NL" dirty="0" smtClean="0"/>
              <a:t>Ruitvormig (berk)</a:t>
            </a:r>
          </a:p>
          <a:p>
            <a:pPr lvl="1"/>
            <a:r>
              <a:rPr lang="nl-NL" dirty="0" smtClean="0"/>
              <a:t>Pijlvormig (pijlkruid)</a:t>
            </a:r>
          </a:p>
          <a:p>
            <a:pPr lvl="1"/>
            <a:r>
              <a:rPr lang="nl-NL" dirty="0" smtClean="0"/>
              <a:t>Niervormig (</a:t>
            </a:r>
            <a:r>
              <a:rPr lang="nl-NL" dirty="0" err="1" smtClean="0"/>
              <a:t>Asarum</a:t>
            </a:r>
            <a:r>
              <a:rPr lang="nl-NL" dirty="0" smtClean="0"/>
              <a:t>)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330" y="0"/>
            <a:ext cx="2466975" cy="18478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3575" y="1293086"/>
            <a:ext cx="2228850" cy="239077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2306" y="1982786"/>
            <a:ext cx="3003304" cy="2249579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4608" y="3775913"/>
            <a:ext cx="3029585" cy="2272189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3568" y="4200525"/>
            <a:ext cx="2657475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558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grootste breedte boven het midden</a:t>
            </a:r>
          </a:p>
          <a:p>
            <a:pPr lvl="1"/>
            <a:r>
              <a:rPr lang="nl-NL" dirty="0" smtClean="0"/>
              <a:t>Omgekeerd eirond ( </a:t>
            </a:r>
            <a:r>
              <a:rPr lang="nl-NL" dirty="0" err="1" smtClean="0"/>
              <a:t>Corylus</a:t>
            </a:r>
            <a:r>
              <a:rPr lang="nl-NL" dirty="0" smtClean="0"/>
              <a:t>)</a:t>
            </a:r>
          </a:p>
          <a:p>
            <a:pPr lvl="1"/>
            <a:r>
              <a:rPr lang="nl-NL" dirty="0" smtClean="0"/>
              <a:t>Spatelvormig (Madeliefje)</a:t>
            </a:r>
          </a:p>
          <a:p>
            <a:pPr lvl="1"/>
            <a:r>
              <a:rPr lang="nl-NL" dirty="0" smtClean="0"/>
              <a:t>Waaiervormig (Ginkgo)</a:t>
            </a:r>
          </a:p>
          <a:p>
            <a:pPr marL="0" indent="0">
              <a:buNone/>
            </a:pPr>
            <a:r>
              <a:rPr lang="nl-NL" dirty="0"/>
              <a:t>	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0068" y="1027906"/>
            <a:ext cx="4144736" cy="310855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2892" y="2840041"/>
            <a:ext cx="3018472" cy="286270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1520" y="4271394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43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6238" y="230188"/>
            <a:ext cx="2994861" cy="200356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Breedte overal gelijk</a:t>
            </a:r>
          </a:p>
          <a:p>
            <a:pPr lvl="1"/>
            <a:r>
              <a:rPr lang="nl-NL" dirty="0" smtClean="0"/>
              <a:t>Lint-of lijnvormig (gras)</a:t>
            </a:r>
          </a:p>
          <a:p>
            <a:pPr lvl="1"/>
            <a:r>
              <a:rPr lang="nl-NL" dirty="0" smtClean="0"/>
              <a:t>Zwaardvormig (gladiool)</a:t>
            </a:r>
          </a:p>
          <a:p>
            <a:pPr lvl="1"/>
            <a:r>
              <a:rPr lang="nl-NL" dirty="0" smtClean="0"/>
              <a:t>Priemvormig ( </a:t>
            </a:r>
            <a:r>
              <a:rPr lang="nl-NL" dirty="0" err="1" smtClean="0"/>
              <a:t>Juniperus</a:t>
            </a:r>
            <a:r>
              <a:rPr lang="nl-NL" dirty="0" smtClean="0"/>
              <a:t>)</a:t>
            </a:r>
          </a:p>
          <a:p>
            <a:pPr lvl="1"/>
            <a:r>
              <a:rPr lang="nl-NL" dirty="0" smtClean="0"/>
              <a:t>Naaldvormig (</a:t>
            </a:r>
            <a:r>
              <a:rPr lang="nl-NL" dirty="0" err="1" smtClean="0"/>
              <a:t>Pinus</a:t>
            </a:r>
            <a:r>
              <a:rPr lang="nl-NL" dirty="0" smtClean="0"/>
              <a:t>)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0137" y="871378"/>
            <a:ext cx="2634626" cy="350724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2446" y="3161416"/>
            <a:ext cx="2870835" cy="208788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8125" y="3657010"/>
            <a:ext cx="3452920" cy="320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740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Bladinsnijdingen en bladranden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4747" y="1825625"/>
            <a:ext cx="992250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320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Nervatuur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Veernervig</a:t>
            </a:r>
            <a:endParaRPr lang="nl-NL" dirty="0" smtClean="0"/>
          </a:p>
          <a:p>
            <a:r>
              <a:rPr lang="nl-NL" dirty="0" smtClean="0"/>
              <a:t>Handnervig </a:t>
            </a:r>
          </a:p>
          <a:p>
            <a:r>
              <a:rPr lang="nl-NL" dirty="0" err="1" smtClean="0"/>
              <a:t>Parallelnervig</a:t>
            </a:r>
            <a:endParaRPr lang="nl-NL" dirty="0" smtClean="0"/>
          </a:p>
          <a:p>
            <a:pPr lvl="1"/>
            <a:r>
              <a:rPr lang="nl-NL" dirty="0" err="1" smtClean="0"/>
              <a:t>Rechnervig</a:t>
            </a:r>
            <a:r>
              <a:rPr lang="nl-NL" dirty="0" smtClean="0"/>
              <a:t> (gras)</a:t>
            </a:r>
          </a:p>
          <a:p>
            <a:pPr lvl="1"/>
            <a:r>
              <a:rPr lang="nl-NL" dirty="0" smtClean="0"/>
              <a:t>Kromnervig (tulp)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5611" y="3388033"/>
            <a:ext cx="7948447" cy="346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864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1973" y="365125"/>
            <a:ext cx="10208053" cy="647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70391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218</Words>
  <Application>Microsoft Office PowerPoint</Application>
  <PresentationFormat>Breedbeeld</PresentationFormat>
  <Paragraphs>42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Kantoorthema</vt:lpstr>
      <vt:lpstr>Morfologie blad </vt:lpstr>
      <vt:lpstr>Onderdelen van het blad </vt:lpstr>
      <vt:lpstr>Bladvormen</vt:lpstr>
      <vt:lpstr>PowerPoint-presentatie</vt:lpstr>
      <vt:lpstr>PowerPoint-presentatie</vt:lpstr>
      <vt:lpstr>PowerPoint-presentatie</vt:lpstr>
      <vt:lpstr>Bladinsnijdingen en bladranden</vt:lpstr>
      <vt:lpstr>Nervatuur </vt:lpstr>
      <vt:lpstr>PowerPoint-presentatie</vt:lpstr>
      <vt:lpstr>Opbouw blad </vt:lpstr>
      <vt:lpstr>PowerPoint-presentatie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Morfologie blad</dc:title>
  <dc:creator>Coby van Otterdijk</dc:creator>
  <cp:lastModifiedBy>Coby van Otterdijk</cp:lastModifiedBy>
  <cp:revision>8</cp:revision>
  <dcterms:created xsi:type="dcterms:W3CDTF">2018-03-04T10:36:21Z</dcterms:created>
  <dcterms:modified xsi:type="dcterms:W3CDTF">2018-03-04T14:12:16Z</dcterms:modified>
</cp:coreProperties>
</file>